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5" r:id="rId2"/>
    <p:sldId id="276" r:id="rId3"/>
    <p:sldId id="277" r:id="rId4"/>
    <p:sldId id="284" r:id="rId5"/>
    <p:sldId id="279" r:id="rId6"/>
    <p:sldId id="280" r:id="rId7"/>
    <p:sldId id="281" r:id="rId8"/>
    <p:sldId id="282" r:id="rId9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59"/>
    <a:srgbClr val="0B8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8190" autoAdjust="0"/>
  </p:normalViewPr>
  <p:slideViewPr>
    <p:cSldViewPr>
      <p:cViewPr>
        <p:scale>
          <a:sx n="100" d="100"/>
          <a:sy n="100" d="100"/>
        </p:scale>
        <p:origin x="-1308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2A985BF-F0DE-4559-A16A-92A27869E934}" type="datetimeFigureOut">
              <a:rPr lang="fr-FR"/>
              <a:pPr>
                <a:defRPr/>
              </a:pPr>
              <a:t>10/09/2012</a:t>
            </a:fld>
            <a:endParaRPr lang="fr-FR"/>
          </a:p>
        </p:txBody>
      </p:sp>
      <p:sp>
        <p:nvSpPr>
          <p:cNvPr id="358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CD8D24A-44C1-449E-BD97-AC50CBF85D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513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6850" tIns="48425" rIns="96850" bIns="484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6850" tIns="48425" rIns="96850" bIns="484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8907B0E-5B4D-45D0-BE08-7B4091C28B1C}" type="datetimeFigureOut">
              <a:rPr lang="fr-FR"/>
              <a:pPr>
                <a:defRPr/>
              </a:pPr>
              <a:t>10/09/2012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850" tIns="48425" rIns="96850" bIns="48425" rtlCol="0" anchor="ctr"/>
          <a:lstStyle/>
          <a:p>
            <a:pPr lvl="0"/>
            <a:endParaRPr lang="fr-CH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6925"/>
          </a:xfrm>
          <a:prstGeom prst="rect">
            <a:avLst/>
          </a:prstGeom>
        </p:spPr>
        <p:txBody>
          <a:bodyPr vert="horz" lIns="96850" tIns="48425" rIns="96850" bIns="48425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H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6850" tIns="48425" rIns="96850" bIns="484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6850" tIns="48425" rIns="96850" bIns="484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B20DBE2-865A-4DD6-981B-AC5F89B1A7F7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46214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E0DB-D4A7-4A9F-8A4D-C92F7B1AF4C5}" type="datetime1">
              <a:rPr lang="fr-FR"/>
              <a:pPr>
                <a:defRPr/>
              </a:pPr>
              <a:t>10/09/2012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SCHAKO SUISSE SA                                                SYSTEMES DE BUS   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509A-9E09-4D76-B849-B61F6EC4DA4B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2045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64466-F932-4212-81BA-D1285A03F11A}" type="datetime1">
              <a:rPr lang="fr-FR"/>
              <a:pPr>
                <a:defRPr/>
              </a:pPr>
              <a:t>10/09/2012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SCHAKO SUISSE SA                                                SYSTEMES DE BUS   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7735-78A8-4B5E-861C-D8B2C1295991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707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B2EEF-C085-4B8F-9FDB-72EBF876BC50}" type="datetime1">
              <a:rPr lang="fr-FR"/>
              <a:pPr>
                <a:defRPr/>
              </a:pPr>
              <a:t>10/09/2012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SCHAKO SUISSE SA                                                SYSTEMES DE BUS   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A69A-2CC5-44DA-98E4-0430A248D928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7798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013EF-53E8-4B9C-B262-19A5CF2976BE}" type="datetime1">
              <a:rPr lang="fr-FR"/>
              <a:pPr>
                <a:defRPr/>
              </a:pPr>
              <a:t>10/09/2012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SCHAKO SUISSE SA                                                SYSTEMES DE BUS   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6963-25F9-4B54-9336-6007ED52B8D7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8029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8A25C-0E0C-4721-9D74-3BCE79D70BCE}" type="datetime1">
              <a:rPr lang="fr-FR"/>
              <a:pPr>
                <a:defRPr/>
              </a:pPr>
              <a:t>10/09/2012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SCHAKO SUISSE SA                                                SYSTEMES DE BUS   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F906-A4FA-45AD-9E60-B46A64CC84CA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5916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FB3B-29B0-4DFA-BA7F-4D362A693A90}" type="datetime1">
              <a:rPr lang="fr-FR"/>
              <a:pPr>
                <a:defRPr/>
              </a:pPr>
              <a:t>10/09/2012</a:t>
            </a:fld>
            <a:endParaRPr lang="fr-CH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SCHAKO SUISSE SA                                                SYSTEMES DE BUS   </a:t>
            </a:r>
            <a:endParaRPr lang="fr-CH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77A7E-783E-4849-92EA-180728DAD917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1048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080DB-510A-4499-92D7-6D32A9C6915A}" type="datetime1">
              <a:rPr lang="fr-FR"/>
              <a:pPr>
                <a:defRPr/>
              </a:pPr>
              <a:t>10/09/2012</a:t>
            </a:fld>
            <a:endParaRPr lang="fr-CH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SCHAKO SUISSE SA                                                SYSTEMES DE BUS   </a:t>
            </a:r>
            <a:endParaRPr lang="fr-CH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F2F9-DBBD-4360-BEFF-71F9E3453391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8688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CC815-AF1C-4954-AA0B-A845D754F08B}" type="datetime1">
              <a:rPr lang="fr-FR"/>
              <a:pPr>
                <a:defRPr/>
              </a:pPr>
              <a:t>10/09/2012</a:t>
            </a:fld>
            <a:endParaRPr lang="fr-CH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SCHAKO SUISSE SA                                                SYSTEMES DE BUS   </a:t>
            </a:r>
            <a:endParaRPr lang="fr-CH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6475F-3799-4311-BB9B-02363FC7B98F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5966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E8B12-0A56-466F-9117-16821770E825}" type="datetime1">
              <a:rPr lang="fr-FR"/>
              <a:pPr>
                <a:defRPr/>
              </a:pPr>
              <a:t>10/09/2012</a:t>
            </a:fld>
            <a:endParaRPr lang="fr-CH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SCHAKO SUISSE SA                                                SYSTEMES DE BUS   </a:t>
            </a:r>
            <a:endParaRPr lang="fr-CH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9BE4-61D5-43F1-8515-7F13C25D202C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4531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4A60-0817-4B4B-B8A7-4EE98F76535D}" type="datetime1">
              <a:rPr lang="fr-FR"/>
              <a:pPr>
                <a:defRPr/>
              </a:pPr>
              <a:t>10/09/2012</a:t>
            </a:fld>
            <a:endParaRPr lang="fr-CH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SCHAKO SUISSE SA                                                SYSTEMES DE BUS   </a:t>
            </a:r>
            <a:endParaRPr lang="fr-CH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5B91-F5C7-4219-9BA4-16677C9C2604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1916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F0DC-55B6-47ED-9B56-2E703211F847}" type="datetime1">
              <a:rPr lang="fr-FR"/>
              <a:pPr>
                <a:defRPr/>
              </a:pPr>
              <a:t>10/09/2012</a:t>
            </a:fld>
            <a:endParaRPr lang="fr-CH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SCHAKO SUISSE SA                                                SYSTEMES DE BUS   </a:t>
            </a:r>
            <a:endParaRPr lang="fr-CH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72008-0905-4308-9038-1FBC9E37F5B3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9474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H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F5CAA2-0491-4785-A6D7-8B3BE8536070}" type="datetime1">
              <a:rPr lang="fr-FR"/>
              <a:pPr>
                <a:defRPr/>
              </a:pPr>
              <a:t>10/09/2012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CH"/>
              <a:t>SCHAKO SUISSE SA                                                SYSTEMES DE BUS   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594613-2799-47DC-BFE9-3D045450D8C9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b="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669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spect="1" noChangeArrowheads="1"/>
          </p:cNvSpPr>
          <p:nvPr/>
        </p:nvSpPr>
        <p:spPr bwMode="auto">
          <a:xfrm>
            <a:off x="-6783" y="6309501"/>
            <a:ext cx="9155211" cy="550046"/>
          </a:xfrm>
          <a:prstGeom prst="rect">
            <a:avLst/>
          </a:prstGeom>
          <a:solidFill>
            <a:srgbClr val="009959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7150" h="31750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dirty="0">
              <a:latin typeface="+mn-lt"/>
              <a:cs typeface="+mn-cs"/>
            </a:endParaRPr>
          </a:p>
        </p:txBody>
      </p:sp>
      <p:sp>
        <p:nvSpPr>
          <p:cNvPr id="2054" name="Espace réservé du pied de page 10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501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smtClean="0">
                <a:solidFill>
                  <a:schemeClr val="bg1"/>
                </a:solidFill>
                <a:latin typeface="Calibri" pitchFamily="34" charset="0"/>
              </a:rPr>
              <a:t>SCHAKO SUISSE SA                                                SYSTEMES DE BUS   </a:t>
            </a:r>
            <a:endParaRPr lang="fr-CH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5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F0EE0A7-7AE6-4E1C-A199-6FA003B8C076}" type="slidenum">
              <a:rPr lang="fr-CH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CH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SDA\01_Projets\2000 Schako Suisse SA\08 Easybus-system\07Divers\image\Produits\Easybus_photoba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2" descr="Z:\EasyBus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4698082"/>
            <a:ext cx="3476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00006" y="973177"/>
            <a:ext cx="5442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i="1" u="sng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Systèmes de bus</a:t>
            </a:r>
            <a:endParaRPr lang="fr-CH" sz="6000" b="1" i="1" u="sng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b="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669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spect="1" noChangeArrowheads="1"/>
          </p:cNvSpPr>
          <p:nvPr/>
        </p:nvSpPr>
        <p:spPr bwMode="auto">
          <a:xfrm>
            <a:off x="-6783" y="6309501"/>
            <a:ext cx="9155211" cy="550046"/>
          </a:xfrm>
          <a:prstGeom prst="rect">
            <a:avLst/>
          </a:prstGeom>
          <a:solidFill>
            <a:srgbClr val="009959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7150" h="31750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dirty="0">
              <a:latin typeface="+mn-lt"/>
              <a:cs typeface="+mn-cs"/>
            </a:endParaRPr>
          </a:p>
        </p:txBody>
      </p:sp>
      <p:sp>
        <p:nvSpPr>
          <p:cNvPr id="3078" name="Espace réservé du pied de page 10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501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smtClean="0">
                <a:solidFill>
                  <a:schemeClr val="bg1"/>
                </a:solidFill>
                <a:latin typeface="Calibri" pitchFamily="34" charset="0"/>
              </a:rPr>
              <a:t>SCHAKO SUISSE SA                                                SYSTEMES DE BUS   </a:t>
            </a:r>
            <a:endParaRPr lang="fr-CH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DD1D98-91B3-4BBE-A276-D597526291C4}" type="slidenum">
              <a:rPr lang="fr-CH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CH" smtClean="0">
              <a:solidFill>
                <a:schemeClr val="bg1"/>
              </a:solidFill>
            </a:endParaRPr>
          </a:p>
        </p:txBody>
      </p:sp>
      <p:sp>
        <p:nvSpPr>
          <p:cNvPr id="3081" name="ZoneTexte 12"/>
          <p:cNvSpPr txBox="1">
            <a:spLocks noChangeArrowheads="1"/>
          </p:cNvSpPr>
          <p:nvPr/>
        </p:nvSpPr>
        <p:spPr bwMode="auto">
          <a:xfrm>
            <a:off x="172602" y="2571221"/>
            <a:ext cx="39604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CH" dirty="0">
                <a:latin typeface="Calibri" pitchFamily="34" charset="0"/>
              </a:rPr>
              <a:t>Pour </a:t>
            </a:r>
            <a:r>
              <a:rPr lang="fr-CH" b="1" i="1" dirty="0">
                <a:latin typeface="Calibri" pitchFamily="34" charset="0"/>
              </a:rPr>
              <a:t>diminuer les coûts </a:t>
            </a:r>
            <a:r>
              <a:rPr lang="fr-CH" dirty="0">
                <a:latin typeface="Calibri" pitchFamily="34" charset="0"/>
              </a:rPr>
              <a:t>de gestion des bâtiments administratifs et industriels</a:t>
            </a:r>
            <a:r>
              <a:rPr lang="fr-CH" dirty="0" smtClean="0">
                <a:latin typeface="Calibri" pitchFamily="34" charset="0"/>
              </a:rPr>
              <a:t>,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1698" y="260648"/>
            <a:ext cx="43768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i="1" dirty="0" smtClean="0">
                <a:solidFill>
                  <a:schemeClr val="bg1"/>
                </a:solidFill>
                <a:latin typeface="+mj-lt"/>
              </a:rPr>
              <a:t>Automatisme de bâtiment</a:t>
            </a:r>
            <a:endParaRPr lang="fr-CH" sz="3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ZoneTexte 12"/>
          <p:cNvSpPr txBox="1">
            <a:spLocks noChangeArrowheads="1"/>
          </p:cNvSpPr>
          <p:nvPr/>
        </p:nvSpPr>
        <p:spPr bwMode="auto">
          <a:xfrm>
            <a:off x="172602" y="3933056"/>
            <a:ext cx="34062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fr-CH" dirty="0" smtClean="0">
                <a:latin typeface="Calibri" pitchFamily="34" charset="0"/>
              </a:rPr>
              <a:t>l’</a:t>
            </a:r>
            <a:r>
              <a:rPr lang="fr-CH" b="1" i="1" dirty="0" smtClean="0">
                <a:latin typeface="Calibri" pitchFamily="34" charset="0"/>
              </a:rPr>
              <a:t>automatisme</a:t>
            </a:r>
            <a:r>
              <a:rPr lang="fr-CH" dirty="0" smtClean="0">
                <a:latin typeface="Calibri" pitchFamily="34" charset="0"/>
              </a:rPr>
              <a:t> </a:t>
            </a:r>
            <a:r>
              <a:rPr lang="fr-CH" dirty="0">
                <a:latin typeface="Calibri" pitchFamily="34" charset="0"/>
              </a:rPr>
              <a:t>est aujourd’hui </a:t>
            </a:r>
            <a:r>
              <a:rPr lang="fr-CH" b="1" i="1" dirty="0">
                <a:latin typeface="Calibri" pitchFamily="34" charset="0"/>
              </a:rPr>
              <a:t>omniprésent</a:t>
            </a:r>
            <a:r>
              <a:rPr lang="fr-CH" dirty="0">
                <a:latin typeface="Calibri" pitchFamily="34" charset="0"/>
              </a:rPr>
              <a:t>.</a:t>
            </a:r>
          </a:p>
        </p:txBody>
      </p:sp>
      <p:pic>
        <p:nvPicPr>
          <p:cNvPr id="1026" name="Picture 2" descr="C:\SDA\01_Projets\2000 Schako Suisse SA\08 Easybus-system\07Divers\image\Schémas\Batiment_Automatis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19" y="883567"/>
            <a:ext cx="3657600" cy="50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b="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669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spect="1" noChangeArrowheads="1"/>
          </p:cNvSpPr>
          <p:nvPr/>
        </p:nvSpPr>
        <p:spPr bwMode="auto">
          <a:xfrm>
            <a:off x="-6783" y="6309501"/>
            <a:ext cx="9155211" cy="550046"/>
          </a:xfrm>
          <a:prstGeom prst="rect">
            <a:avLst/>
          </a:prstGeom>
          <a:solidFill>
            <a:srgbClr val="009959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7150" h="31750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dirty="0">
              <a:latin typeface="+mn-lt"/>
              <a:cs typeface="+mn-cs"/>
            </a:endParaRPr>
          </a:p>
        </p:txBody>
      </p:sp>
      <p:sp>
        <p:nvSpPr>
          <p:cNvPr id="4102" name="Espace réservé du pied de page 10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501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smtClean="0">
                <a:solidFill>
                  <a:schemeClr val="bg1"/>
                </a:solidFill>
                <a:latin typeface="Calibri" pitchFamily="34" charset="0"/>
              </a:rPr>
              <a:t>SCHAKO SUISSE SA                                                SYSTEMES DE BUS   </a:t>
            </a:r>
            <a:endParaRPr lang="fr-CH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73A61C-5FB5-4D98-A7D6-7F3AF76FBCBC}" type="slidenum">
              <a:rPr lang="fr-CH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CH" smtClean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1698" y="260648"/>
            <a:ext cx="21510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i="1" dirty="0" smtClean="0">
                <a:solidFill>
                  <a:schemeClr val="bg1"/>
                </a:solidFill>
                <a:latin typeface="+mj-lt"/>
              </a:rPr>
              <a:t>Système bus</a:t>
            </a:r>
            <a:endParaRPr lang="fr-CH" sz="3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3548" y="1501100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atin typeface="+mj-lt"/>
              </a:rPr>
              <a:t>SCHAKO est aujourd’hui en mesure de vous fournir une large palette de produits adaptés aux automatismes de bâtiment.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atin typeface="+mj-lt"/>
              </a:rPr>
              <a:t>Le système de bus                                            est la solution idéale pour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atin typeface="+mj-lt"/>
              </a:rPr>
              <a:t>	-Les produits de protection contre l’incendie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atin typeface="+mj-lt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j-lt"/>
              </a:rPr>
              <a:t>	</a:t>
            </a:r>
            <a:r>
              <a:rPr lang="fr-FR" dirty="0" smtClean="0">
                <a:latin typeface="+mj-lt"/>
              </a:rPr>
              <a:t>-Les régulateurs de débit d’air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atin typeface="+mj-lt"/>
              </a:rPr>
              <a:t>	-Les détections de fumées</a:t>
            </a:r>
            <a:endParaRPr lang="fr-CH" dirty="0">
              <a:latin typeface="+mj-lt"/>
            </a:endParaRPr>
          </a:p>
        </p:txBody>
      </p:sp>
      <p:pic>
        <p:nvPicPr>
          <p:cNvPr id="4106" name="Picture 2" descr="Z:\EasyBus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2088232" cy="49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schako.de/productimg/BSK-RP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41" y="2996952"/>
            <a:ext cx="1229768" cy="12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hako.de/productimg/V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46" y="3789040"/>
            <a:ext cx="1174299" cy="117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chako.de/productimg/RMS-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257" y="494540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b="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DA\01_Projets\2000 Schako Suisse SA\08 Easybus-system\07Divers\image\Schémas\Topolog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85" y="852387"/>
            <a:ext cx="5378980" cy="54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669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spect="1" noChangeArrowheads="1"/>
          </p:cNvSpPr>
          <p:nvPr/>
        </p:nvSpPr>
        <p:spPr bwMode="auto">
          <a:xfrm>
            <a:off x="-6783" y="6309501"/>
            <a:ext cx="9155211" cy="550046"/>
          </a:xfrm>
          <a:prstGeom prst="rect">
            <a:avLst/>
          </a:prstGeom>
          <a:solidFill>
            <a:srgbClr val="009959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7150" h="31750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dirty="0">
              <a:latin typeface="+mn-lt"/>
              <a:cs typeface="+mn-cs"/>
            </a:endParaRPr>
          </a:p>
        </p:txBody>
      </p:sp>
      <p:sp>
        <p:nvSpPr>
          <p:cNvPr id="5126" name="Espace réservé du pied de page 10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501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smtClean="0">
                <a:solidFill>
                  <a:schemeClr val="bg1"/>
                </a:solidFill>
                <a:latin typeface="Calibri" pitchFamily="34" charset="0"/>
              </a:rPr>
              <a:t>SCHAKO SUISSE SA                                                SYSTEMES DE BUS   </a:t>
            </a:r>
            <a:endParaRPr lang="fr-CH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69D3B79-E23E-4274-9A8C-FC905C901B32}" type="slidenum">
              <a:rPr lang="fr-CH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CH" smtClean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1698" y="210706"/>
            <a:ext cx="31139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i="1" dirty="0" smtClean="0">
                <a:solidFill>
                  <a:schemeClr val="bg1"/>
                </a:solidFill>
                <a:latin typeface="+mj-lt"/>
              </a:rPr>
              <a:t>Topologie </a:t>
            </a:r>
            <a:r>
              <a:rPr lang="fr-FR" sz="3000" b="1" i="1" dirty="0" err="1" smtClean="0">
                <a:solidFill>
                  <a:schemeClr val="bg1"/>
                </a:solidFill>
                <a:latin typeface="+mj-lt"/>
              </a:rPr>
              <a:t>EasyBus</a:t>
            </a:r>
            <a:endParaRPr lang="fr-CH" sz="3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1340768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+mj-lt"/>
              </a:rPr>
              <a:t>EASYBUS</a:t>
            </a:r>
            <a:r>
              <a:rPr lang="fr-FR" sz="1600" dirty="0" smtClean="0">
                <a:latin typeface="+mj-lt"/>
              </a:rPr>
              <a:t> est un réseau sur lequel circulent </a:t>
            </a:r>
            <a:r>
              <a:rPr lang="fr-FR" sz="1600" b="1" i="1" dirty="0" smtClean="0">
                <a:latin typeface="+mj-lt"/>
              </a:rPr>
              <a:t>simultanément</a:t>
            </a:r>
            <a:r>
              <a:rPr lang="fr-FR" sz="1600" dirty="0" smtClean="0">
                <a:latin typeface="+mj-lt"/>
              </a:rPr>
              <a:t> l’alimentation électrique </a:t>
            </a:r>
            <a:r>
              <a:rPr lang="fr-FR" sz="1600" b="1" i="1" dirty="0" smtClean="0">
                <a:latin typeface="+mj-lt"/>
              </a:rPr>
              <a:t>230VAC</a:t>
            </a:r>
            <a:r>
              <a:rPr lang="fr-FR" sz="1600" dirty="0" smtClean="0">
                <a:latin typeface="+mj-lt"/>
              </a:rPr>
              <a:t> et les </a:t>
            </a:r>
            <a:r>
              <a:rPr lang="fr-FR" sz="1600" b="1" i="1" dirty="0" smtClean="0">
                <a:latin typeface="+mj-lt"/>
              </a:rPr>
              <a:t>signaux de commandes</a:t>
            </a:r>
            <a:r>
              <a:rPr lang="fr-FR" sz="1600" dirty="0" smtClean="0">
                <a:latin typeface="+mj-lt"/>
              </a:rPr>
              <a:t>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919224" y="4782641"/>
            <a:ext cx="203292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latin typeface="+mj-lt"/>
              </a:rPr>
              <a:t>Architecture bus libre</a:t>
            </a:r>
          </a:p>
          <a:p>
            <a:endParaRPr lang="fr-FR" sz="1600" b="1" i="1" dirty="0" smtClean="0">
              <a:latin typeface="+mj-lt"/>
            </a:endParaRPr>
          </a:p>
          <a:p>
            <a:r>
              <a:rPr lang="fr-FR" sz="1600" b="1" i="1" dirty="0" smtClean="0">
                <a:latin typeface="+mj-lt"/>
              </a:rPr>
              <a:t>Longueur </a:t>
            </a:r>
            <a:r>
              <a:rPr lang="fr-FR" sz="1600" b="1" i="1" dirty="0">
                <a:latin typeface="+mj-lt"/>
              </a:rPr>
              <a:t>max 1000m</a:t>
            </a:r>
          </a:p>
          <a:p>
            <a:endParaRPr lang="fr-FR" sz="1600" b="1" i="1" dirty="0" smtClean="0">
              <a:latin typeface="+mj-lt"/>
            </a:endParaRPr>
          </a:p>
          <a:p>
            <a:r>
              <a:rPr lang="fr-FR" sz="1600" b="1" i="1" dirty="0" smtClean="0">
                <a:latin typeface="+mj-lt"/>
              </a:rPr>
              <a:t>128 </a:t>
            </a:r>
            <a:r>
              <a:rPr lang="fr-FR" sz="1600" b="1" i="1" dirty="0">
                <a:latin typeface="+mj-lt"/>
              </a:rPr>
              <a:t>participants</a:t>
            </a:r>
          </a:p>
          <a:p>
            <a:endParaRPr lang="fr-CH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81844" y="3459202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+mj-lt"/>
              </a:rPr>
              <a:t>Les appareils à commander sont tous connectés sur le même câble et disposent de l’énergie nécessaire à leur fonctionnement sans avoir besoin de câbles supplémentaires.</a:t>
            </a:r>
          </a:p>
          <a:p>
            <a:endParaRPr lang="fr-CH" sz="1600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115" y="557271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j-lt"/>
              </a:rPr>
              <a:t>EASYBUS </a:t>
            </a:r>
            <a:r>
              <a:rPr lang="fr-FR" sz="1600" dirty="0">
                <a:latin typeface="+mj-lt"/>
              </a:rPr>
              <a:t>est conforme à la norme CENELEC EN-50065-1 </a:t>
            </a:r>
            <a:endParaRPr lang="fr-FR" sz="1600" dirty="0" smtClean="0">
              <a:latin typeface="+mj-lt"/>
            </a:endParaRPr>
          </a:p>
          <a:p>
            <a:r>
              <a:rPr lang="fr-FR" sz="1600" dirty="0" smtClean="0">
                <a:latin typeface="+mj-lt"/>
              </a:rPr>
              <a:t>et est labélisé CE.</a:t>
            </a:r>
            <a:endParaRPr lang="fr-CH" sz="1600" dirty="0">
              <a:latin typeface="+mj-lt"/>
            </a:endParaRPr>
          </a:p>
          <a:p>
            <a:endParaRPr lang="fr-CH" sz="1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b="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873" y="3140967"/>
            <a:ext cx="12604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7080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SDA\01_Projets\2000 Schako Suisse SA\08 Easybus-system\07Divers\image\Produits\MainBoar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70590"/>
            <a:ext cx="3594893" cy="269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669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spect="1" noChangeArrowheads="1"/>
          </p:cNvSpPr>
          <p:nvPr/>
        </p:nvSpPr>
        <p:spPr bwMode="auto">
          <a:xfrm>
            <a:off x="-6783" y="6309501"/>
            <a:ext cx="9155211" cy="550046"/>
          </a:xfrm>
          <a:prstGeom prst="rect">
            <a:avLst/>
          </a:prstGeom>
          <a:solidFill>
            <a:srgbClr val="009959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7150" h="31750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dirty="0">
              <a:latin typeface="+mn-lt"/>
              <a:cs typeface="+mn-cs"/>
            </a:endParaRPr>
          </a:p>
        </p:txBody>
      </p:sp>
      <p:sp>
        <p:nvSpPr>
          <p:cNvPr id="6150" name="Espace réservé du pied de page 10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501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smtClean="0">
                <a:solidFill>
                  <a:schemeClr val="bg1"/>
                </a:solidFill>
                <a:latin typeface="Calibri" pitchFamily="34" charset="0"/>
              </a:rPr>
              <a:t>SCHAKO SUISSE SA                                                SYSTEMES DE BUS   </a:t>
            </a:r>
            <a:endParaRPr lang="fr-CH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5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23589B-14B1-4180-A0EA-079C15AC559F}" type="slidenum">
              <a:rPr lang="fr-CH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CH" smtClean="0">
              <a:solidFill>
                <a:schemeClr val="bg1"/>
              </a:solidFill>
            </a:endParaRPr>
          </a:p>
        </p:txBody>
      </p:sp>
      <p:pic>
        <p:nvPicPr>
          <p:cNvPr id="615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82" y="1844824"/>
            <a:ext cx="12604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99" y="2596594"/>
            <a:ext cx="126047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" descr="http://www.schako.de/productimg/VR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96" y="2222480"/>
            <a:ext cx="7223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7372547" y="2202923"/>
            <a:ext cx="10715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Régulateur de débit </a:t>
            </a:r>
            <a:r>
              <a:rPr lang="fr-CH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VRA</a:t>
            </a:r>
            <a:endParaRPr lang="fr-CH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23259" y="3276787"/>
            <a:ext cx="1800225" cy="6731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400" i="1" dirty="0">
                <a:latin typeface="+mj-lt"/>
              </a:rPr>
              <a:t>Emplacement pour la carte d’extension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01698" y="188640"/>
            <a:ext cx="1608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i="1" dirty="0" smtClean="0">
                <a:solidFill>
                  <a:schemeClr val="bg1"/>
                </a:solidFill>
                <a:latin typeface="+mj-lt"/>
              </a:rPr>
              <a:t>Interface</a:t>
            </a:r>
            <a:endParaRPr lang="fr-CH" sz="3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9091" y="832644"/>
            <a:ext cx="5699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+mj-lt"/>
              </a:rPr>
              <a:t>Un module </a:t>
            </a:r>
            <a:r>
              <a:rPr lang="fr-FR" sz="1600" b="1" i="1" dirty="0" smtClean="0">
                <a:latin typeface="+mj-lt"/>
              </a:rPr>
              <a:t>EASYBUS</a:t>
            </a:r>
            <a:r>
              <a:rPr lang="fr-FR" sz="1600" dirty="0" smtClean="0">
                <a:latin typeface="+mj-lt"/>
              </a:rPr>
              <a:t> est configurable.</a:t>
            </a:r>
          </a:p>
          <a:p>
            <a:r>
              <a:rPr lang="fr-FR" sz="1600" dirty="0" smtClean="0">
                <a:latin typeface="+mj-lt"/>
              </a:rPr>
              <a:t>Il permet grâce aux différentes cartes d’extensions, de raccorder :</a:t>
            </a:r>
          </a:p>
          <a:p>
            <a:pPr lvl="2"/>
            <a:r>
              <a:rPr lang="fr-FR" sz="1600" dirty="0">
                <a:latin typeface="+mj-lt"/>
              </a:rPr>
              <a:t>	</a:t>
            </a:r>
            <a:endParaRPr lang="fr-FR" sz="1600" dirty="0" smtClean="0">
              <a:latin typeface="+mj-lt"/>
            </a:endParaRPr>
          </a:p>
          <a:p>
            <a:pPr lvl="2"/>
            <a:r>
              <a:rPr lang="fr-FR" sz="1600" dirty="0">
                <a:latin typeface="+mj-lt"/>
              </a:rPr>
              <a:t>	</a:t>
            </a:r>
            <a:r>
              <a:rPr lang="fr-FR" sz="1600" dirty="0" smtClean="0">
                <a:latin typeface="+mj-lt"/>
              </a:rPr>
              <a:t>-Clapets coupe-feu</a:t>
            </a:r>
          </a:p>
          <a:p>
            <a:pPr lvl="2"/>
            <a:r>
              <a:rPr lang="fr-FR" sz="1600" dirty="0" smtClean="0">
                <a:latin typeface="+mj-lt"/>
              </a:rPr>
              <a:t>	-Clapets de désenfumage</a:t>
            </a:r>
          </a:p>
          <a:p>
            <a:pPr lvl="2"/>
            <a:r>
              <a:rPr lang="fr-FR" sz="1600" dirty="0" smtClean="0">
                <a:latin typeface="+mj-lt"/>
              </a:rPr>
              <a:t>	-Régulateurs de débit (VAV)</a:t>
            </a:r>
          </a:p>
          <a:p>
            <a:pPr lvl="2"/>
            <a:r>
              <a:rPr lang="fr-FR" sz="1600" dirty="0" smtClean="0">
                <a:latin typeface="+mj-lt"/>
              </a:rPr>
              <a:t>	-Capteurs 0-10V</a:t>
            </a:r>
          </a:p>
          <a:p>
            <a:pPr lvl="2"/>
            <a:r>
              <a:rPr lang="fr-FR" sz="1600" dirty="0" smtClean="0">
                <a:latin typeface="+mj-lt"/>
              </a:rPr>
              <a:t>	-Détecteurs de fumée</a:t>
            </a:r>
          </a:p>
          <a:p>
            <a:pPr lvl="2"/>
            <a:r>
              <a:rPr lang="fr-FR" sz="1600" dirty="0" smtClean="0">
                <a:latin typeface="+mj-lt"/>
              </a:rPr>
              <a:t>	-Entrées/Sorties TOR</a:t>
            </a:r>
            <a:endParaRPr lang="fr-CH" sz="1600" dirty="0">
              <a:latin typeface="+mj-lt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2623484" y="3939999"/>
            <a:ext cx="634612" cy="53943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 bwMode="auto">
          <a:xfrm>
            <a:off x="6108104" y="4891972"/>
            <a:ext cx="1800225" cy="54437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400" i="1" dirty="0" smtClean="0">
                <a:latin typeface="+mj-lt"/>
              </a:rPr>
              <a:t>Alimentation 230VAC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i="1" dirty="0" smtClean="0">
                <a:latin typeface="+mj-lt"/>
              </a:rPr>
              <a:t>EASYBUS</a:t>
            </a:r>
            <a:endParaRPr lang="fr-CH" sz="1400" i="1" dirty="0">
              <a:latin typeface="+mj-lt"/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H="1" flipV="1">
            <a:off x="4770263" y="4547234"/>
            <a:ext cx="1337841" cy="34473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3258096" y="4482737"/>
            <a:ext cx="648072" cy="1362848"/>
          </a:xfrm>
          <a:prstGeom prst="rect">
            <a:avLst/>
          </a:prstGeom>
          <a:noFill/>
          <a:ln w="15875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sz="1400" i="1" dirty="0">
              <a:latin typeface="+mj-lt"/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 flipV="1">
            <a:off x="3707904" y="1570956"/>
            <a:ext cx="2440730" cy="166334"/>
          </a:xfrm>
          <a:prstGeom prst="straightConnector1">
            <a:avLst/>
          </a:prstGeom>
          <a:ln w="15875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4391980" y="2225824"/>
            <a:ext cx="2196145" cy="146167"/>
          </a:xfrm>
          <a:prstGeom prst="straightConnector1">
            <a:avLst/>
          </a:prstGeom>
          <a:ln w="15875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6012787" y="1146646"/>
            <a:ext cx="10795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H"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Clapet coupe-feu</a:t>
            </a:r>
          </a:p>
          <a:p>
            <a:pPr>
              <a:defRPr/>
            </a:pPr>
            <a:r>
              <a:rPr lang="fr-CH"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BF 24-T ST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5226" flipH="1">
            <a:off x="7437545" y="1330320"/>
            <a:ext cx="354012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ZoneTexte 54"/>
          <p:cNvSpPr txBox="1"/>
          <p:nvPr/>
        </p:nvSpPr>
        <p:spPr>
          <a:xfrm>
            <a:off x="7201395" y="1196752"/>
            <a:ext cx="10779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H"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Clapet coupe-feu</a:t>
            </a:r>
          </a:p>
          <a:p>
            <a:pPr>
              <a:defRPr/>
            </a:pPr>
            <a:r>
              <a:rPr lang="fr-CH" sz="800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GNA</a:t>
            </a:r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4211960" y="1986806"/>
            <a:ext cx="1080120" cy="41001"/>
          </a:xfrm>
          <a:prstGeom prst="straightConnector1">
            <a:avLst/>
          </a:prstGeom>
          <a:ln w="15875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76" name="Picture 4" descr="http://bolthely.hu/kepek/termicont/0056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82" y="2382096"/>
            <a:ext cx="376562" cy="42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Connecteur droit avec flèche 69"/>
          <p:cNvCxnSpPr/>
          <p:nvPr/>
        </p:nvCxnSpPr>
        <p:spPr>
          <a:xfrm>
            <a:off x="3491880" y="2477633"/>
            <a:ext cx="1800200" cy="19484"/>
          </a:xfrm>
          <a:prstGeom prst="straightConnector1">
            <a:avLst/>
          </a:prstGeom>
          <a:ln w="15875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3923928" y="2708920"/>
            <a:ext cx="1337604" cy="121654"/>
          </a:xfrm>
          <a:prstGeom prst="straightConnector1">
            <a:avLst/>
          </a:prstGeom>
          <a:ln w="15875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>
            <a:off x="3851920" y="2997498"/>
            <a:ext cx="1872208" cy="460175"/>
          </a:xfrm>
          <a:prstGeom prst="straightConnector1">
            <a:avLst/>
          </a:prstGeom>
          <a:ln w="15875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b="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669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spect="1" noChangeArrowheads="1"/>
          </p:cNvSpPr>
          <p:nvPr/>
        </p:nvSpPr>
        <p:spPr bwMode="auto">
          <a:xfrm>
            <a:off x="-6783" y="6309501"/>
            <a:ext cx="9155211" cy="550046"/>
          </a:xfrm>
          <a:prstGeom prst="rect">
            <a:avLst/>
          </a:prstGeom>
          <a:solidFill>
            <a:srgbClr val="009959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7150" h="31750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dirty="0">
              <a:latin typeface="+mn-lt"/>
              <a:cs typeface="+mn-cs"/>
            </a:endParaRPr>
          </a:p>
        </p:txBody>
      </p:sp>
      <p:sp>
        <p:nvSpPr>
          <p:cNvPr id="7174" name="Espace réservé du pied de page 10"/>
          <p:cNvSpPr>
            <a:spLocks noGrp="1"/>
          </p:cNvSpPr>
          <p:nvPr>
            <p:ph type="ftr" sz="quarter" idx="11"/>
          </p:nvPr>
        </p:nvSpPr>
        <p:spPr bwMode="auto">
          <a:xfrm>
            <a:off x="0" y="6356350"/>
            <a:ext cx="9144000" cy="501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smtClean="0">
                <a:solidFill>
                  <a:schemeClr val="bg1"/>
                </a:solidFill>
                <a:latin typeface="Calibri" pitchFamily="34" charset="0"/>
              </a:rPr>
              <a:t>SCHAKO SUISSE SA                                                SYSTEMES DE BUS   </a:t>
            </a:r>
            <a:endParaRPr lang="fr-CH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D0C1324-CAA0-4D08-BC10-922959487AA5}" type="slidenum">
              <a:rPr lang="fr-CH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CH" smtClean="0">
              <a:solidFill>
                <a:schemeClr val="bg1"/>
              </a:solidFill>
            </a:endParaRPr>
          </a:p>
        </p:txBody>
      </p:sp>
      <p:pic>
        <p:nvPicPr>
          <p:cNvPr id="7178" name="Picture 2" descr="C:\Users\Patrick\Downloads\BACn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34558"/>
            <a:ext cx="1481138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3" descr="C:\Users\Patrick\Downloads\eib_kn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4" descr="C:\Users\Patrick\Downloads\modbu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814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39" y="5061023"/>
            <a:ext cx="935037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01698" y="260648"/>
            <a:ext cx="61834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i="1" dirty="0" smtClean="0">
                <a:solidFill>
                  <a:schemeClr val="bg1"/>
                </a:solidFill>
                <a:latin typeface="+mj-lt"/>
              </a:rPr>
              <a:t>Plus simple, plus sur, plus avantageux</a:t>
            </a:r>
            <a:endParaRPr lang="fr-CH" sz="3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1556792"/>
            <a:ext cx="5661806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+mj-lt"/>
              </a:rPr>
              <a:t>Les avantages du système EASYBUS :</a:t>
            </a:r>
          </a:p>
          <a:p>
            <a:endParaRPr lang="fr-FR" sz="1600" dirty="0" smtClean="0">
              <a:latin typeface="+mj-lt"/>
            </a:endParaRPr>
          </a:p>
          <a:p>
            <a:r>
              <a:rPr lang="fr-FR" sz="1600" dirty="0" smtClean="0">
                <a:latin typeface="+mj-lt"/>
              </a:rPr>
              <a:t>-</a:t>
            </a:r>
            <a:r>
              <a:rPr lang="fr-FR" sz="1600" b="1" i="1" dirty="0" smtClean="0">
                <a:latin typeface="+mj-lt"/>
              </a:rPr>
              <a:t>Temps</a:t>
            </a:r>
            <a:r>
              <a:rPr lang="fr-FR" sz="1600" dirty="0" smtClean="0">
                <a:latin typeface="+mj-lt"/>
              </a:rPr>
              <a:t> d’étude, d’installation et de mise en service </a:t>
            </a:r>
            <a:r>
              <a:rPr lang="fr-FR" sz="1600" b="1" i="1" dirty="0" smtClean="0">
                <a:latin typeface="+mj-lt"/>
              </a:rPr>
              <a:t>réduits</a:t>
            </a:r>
          </a:p>
          <a:p>
            <a:r>
              <a:rPr lang="fr-FR" sz="1600" dirty="0" smtClean="0">
                <a:latin typeface="+mj-lt"/>
              </a:rPr>
              <a:t>-Distance jusqu’à </a:t>
            </a:r>
            <a:r>
              <a:rPr lang="fr-FR" sz="1600" b="1" i="1" dirty="0" smtClean="0">
                <a:latin typeface="+mj-lt"/>
              </a:rPr>
              <a:t>1000m</a:t>
            </a:r>
          </a:p>
          <a:p>
            <a:r>
              <a:rPr lang="fr-FR" sz="1600" dirty="0" smtClean="0">
                <a:latin typeface="+mj-lt"/>
              </a:rPr>
              <a:t>-</a:t>
            </a:r>
            <a:r>
              <a:rPr lang="fr-FR" sz="1600" b="1" i="1" dirty="0" smtClean="0">
                <a:latin typeface="+mj-lt"/>
              </a:rPr>
              <a:t>128 participants</a:t>
            </a:r>
          </a:p>
          <a:p>
            <a:r>
              <a:rPr lang="fr-FR" sz="1600" dirty="0" smtClean="0">
                <a:latin typeface="+mj-lt"/>
              </a:rPr>
              <a:t>-</a:t>
            </a:r>
            <a:r>
              <a:rPr lang="fr-FR" sz="1600" b="1" i="1" dirty="0" smtClean="0">
                <a:latin typeface="+mj-lt"/>
              </a:rPr>
              <a:t>Grande compatibilité</a:t>
            </a:r>
            <a:r>
              <a:rPr lang="fr-FR" sz="1600" dirty="0" smtClean="0">
                <a:latin typeface="+mj-lt"/>
              </a:rPr>
              <a:t> : </a:t>
            </a:r>
            <a:r>
              <a:rPr lang="fr-FR" sz="1600" dirty="0" err="1" smtClean="0">
                <a:latin typeface="+mj-lt"/>
              </a:rPr>
              <a:t>BACnet</a:t>
            </a:r>
            <a:r>
              <a:rPr lang="fr-FR" sz="1600" dirty="0" smtClean="0">
                <a:latin typeface="+mj-lt"/>
              </a:rPr>
              <a:t>, KNX, </a:t>
            </a:r>
            <a:r>
              <a:rPr lang="fr-FR" sz="1600" dirty="0" err="1" smtClean="0">
                <a:latin typeface="+mj-lt"/>
              </a:rPr>
              <a:t>Modbus</a:t>
            </a:r>
            <a:r>
              <a:rPr lang="fr-FR" sz="1600" dirty="0" smtClean="0">
                <a:latin typeface="+mj-lt"/>
              </a:rPr>
              <a:t>, etc..</a:t>
            </a:r>
          </a:p>
          <a:p>
            <a:r>
              <a:rPr lang="fr-FR" sz="1600" dirty="0" smtClean="0">
                <a:latin typeface="+mj-lt"/>
              </a:rPr>
              <a:t>-Adressage des participants sans outils complémentaire</a:t>
            </a:r>
          </a:p>
          <a:p>
            <a:r>
              <a:rPr lang="fr-FR" sz="1600" dirty="0" smtClean="0">
                <a:latin typeface="+mj-lt"/>
              </a:rPr>
              <a:t>-Connectiques et câbles </a:t>
            </a:r>
            <a:r>
              <a:rPr lang="fr-FR" sz="1600" b="1" i="1" dirty="0" smtClean="0">
                <a:latin typeface="+mj-lt"/>
              </a:rPr>
              <a:t>éprouvés</a:t>
            </a:r>
            <a:r>
              <a:rPr lang="fr-FR" sz="1600" dirty="0" smtClean="0">
                <a:latin typeface="+mj-lt"/>
              </a:rPr>
              <a:t> – Exemple: </a:t>
            </a:r>
            <a:r>
              <a:rPr lang="fr-FR" sz="1600" dirty="0" err="1" smtClean="0">
                <a:latin typeface="+mj-lt"/>
              </a:rPr>
              <a:t>Woertz</a:t>
            </a:r>
            <a:r>
              <a:rPr lang="fr-FR" sz="1600" dirty="0" smtClean="0">
                <a:latin typeface="+mj-lt"/>
              </a:rPr>
              <a:t>, </a:t>
            </a:r>
            <a:r>
              <a:rPr lang="fr-FR" sz="1600" dirty="0" err="1" smtClean="0">
                <a:latin typeface="+mj-lt"/>
              </a:rPr>
              <a:t>Wago</a:t>
            </a:r>
            <a:r>
              <a:rPr lang="fr-FR" sz="1600" dirty="0" smtClean="0">
                <a:latin typeface="+mj-lt"/>
              </a:rPr>
              <a:t>, Etc…</a:t>
            </a:r>
          </a:p>
          <a:p>
            <a:r>
              <a:rPr lang="fr-FR" sz="1600" dirty="0" smtClean="0">
                <a:latin typeface="+mj-lt"/>
              </a:rPr>
              <a:t>-</a:t>
            </a:r>
            <a:r>
              <a:rPr lang="fr-FR" sz="1600" b="1" i="1" dirty="0" smtClean="0">
                <a:latin typeface="+mj-lt"/>
              </a:rPr>
              <a:t>Arborescence</a:t>
            </a:r>
            <a:r>
              <a:rPr lang="fr-FR" sz="1600" dirty="0" smtClean="0">
                <a:latin typeface="+mj-lt"/>
              </a:rPr>
              <a:t> quelconque, adaptable à chaque cas</a:t>
            </a:r>
          </a:p>
          <a:p>
            <a:r>
              <a:rPr lang="fr-FR" sz="1600" dirty="0" smtClean="0">
                <a:latin typeface="+mj-lt"/>
              </a:rPr>
              <a:t>-</a:t>
            </a:r>
            <a:r>
              <a:rPr lang="fr-FR" sz="1600" b="1" i="1" dirty="0" smtClean="0">
                <a:latin typeface="+mj-lt"/>
              </a:rPr>
              <a:t>Economique</a:t>
            </a:r>
            <a:r>
              <a:rPr lang="fr-FR" sz="1600" dirty="0" smtClean="0">
                <a:latin typeface="+mj-lt"/>
              </a:rPr>
              <a:t>, écologique (moins de câblage)</a:t>
            </a:r>
          </a:p>
          <a:p>
            <a:r>
              <a:rPr lang="fr-FR" sz="1600" dirty="0" smtClean="0">
                <a:latin typeface="+mj-lt"/>
              </a:rPr>
              <a:t>-Maintenance simplifiée</a:t>
            </a:r>
          </a:p>
          <a:p>
            <a:endParaRPr lang="fr-C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b="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669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spect="1" noChangeArrowheads="1"/>
          </p:cNvSpPr>
          <p:nvPr/>
        </p:nvSpPr>
        <p:spPr bwMode="auto">
          <a:xfrm>
            <a:off x="-6783" y="6309501"/>
            <a:ext cx="9155211" cy="550046"/>
          </a:xfrm>
          <a:prstGeom prst="rect">
            <a:avLst/>
          </a:prstGeom>
          <a:solidFill>
            <a:srgbClr val="009959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7150" h="31750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dirty="0">
              <a:latin typeface="+mn-lt"/>
              <a:cs typeface="+mn-cs"/>
            </a:endParaRPr>
          </a:p>
        </p:txBody>
      </p:sp>
      <p:sp>
        <p:nvSpPr>
          <p:cNvPr id="8198" name="Espace réservé du pied de page 10"/>
          <p:cNvSpPr>
            <a:spLocks noGrp="1"/>
          </p:cNvSpPr>
          <p:nvPr>
            <p:ph type="ftr" sz="quarter" idx="11"/>
          </p:nvPr>
        </p:nvSpPr>
        <p:spPr bwMode="auto">
          <a:xfrm>
            <a:off x="-6350" y="6323013"/>
            <a:ext cx="9144000" cy="501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smtClean="0">
                <a:solidFill>
                  <a:schemeClr val="bg1"/>
                </a:solidFill>
                <a:latin typeface="Calibri" pitchFamily="34" charset="0"/>
              </a:rPr>
              <a:t>SCHAKO SUISSE SA                                                SYSTEMES DE BUS   </a:t>
            </a:r>
            <a:endParaRPr lang="fr-CH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4E179B0-A338-4ED3-82A1-332D8FF6CC0D}" type="slidenum">
              <a:rPr lang="fr-CH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CH" smtClean="0">
              <a:solidFill>
                <a:schemeClr val="bg1"/>
              </a:solidFill>
            </a:endParaRPr>
          </a:p>
        </p:txBody>
      </p:sp>
      <p:pic>
        <p:nvPicPr>
          <p:cNvPr id="8201" name="Picture 2" descr="Z:\EasyBus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05038"/>
            <a:ext cx="3476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07704" y="3717031"/>
            <a:ext cx="655272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H" sz="4400" i="1" dirty="0">
                <a:ln w="12700">
                  <a:solidFill>
                    <a:schemeClr val="tx1"/>
                  </a:solidFill>
                  <a:prstDash val="solid"/>
                </a:ln>
                <a:latin typeface="+mj-lt"/>
                <a:cs typeface="+mn-cs"/>
              </a:rPr>
              <a:t>Une longueur </a:t>
            </a:r>
            <a:r>
              <a:rPr lang="fr-CH" sz="4400" i="1" dirty="0" smtClean="0">
                <a:ln w="12700">
                  <a:solidFill>
                    <a:schemeClr val="tx1"/>
                  </a:solidFill>
                  <a:prstDash val="solid"/>
                </a:ln>
                <a:latin typeface="+mj-lt"/>
                <a:cs typeface="+mn-cs"/>
              </a:rPr>
              <a:t>d’avance !</a:t>
            </a:r>
            <a:endParaRPr lang="fr-CH" sz="4400" i="1" dirty="0">
              <a:ln w="12700">
                <a:solidFill>
                  <a:schemeClr val="tx1"/>
                </a:solidFill>
                <a:prstDash val="solid"/>
              </a:ln>
              <a:latin typeface="+mj-lt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1698" y="260648"/>
            <a:ext cx="18387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i="1" dirty="0" smtClean="0">
                <a:solidFill>
                  <a:schemeClr val="bg1"/>
                </a:solidFill>
                <a:latin typeface="+mj-lt"/>
              </a:rPr>
              <a:t>En résumé</a:t>
            </a:r>
            <a:endParaRPr lang="fr-CH" sz="30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b="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669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spect="1" noChangeArrowheads="1"/>
          </p:cNvSpPr>
          <p:nvPr/>
        </p:nvSpPr>
        <p:spPr bwMode="auto">
          <a:xfrm>
            <a:off x="-6783" y="6309501"/>
            <a:ext cx="9155211" cy="550046"/>
          </a:xfrm>
          <a:prstGeom prst="rect">
            <a:avLst/>
          </a:prstGeom>
          <a:solidFill>
            <a:srgbClr val="009959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57150" h="31750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H" dirty="0">
              <a:latin typeface="+mn-lt"/>
              <a:cs typeface="+mn-cs"/>
            </a:endParaRPr>
          </a:p>
        </p:txBody>
      </p:sp>
      <p:sp>
        <p:nvSpPr>
          <p:cNvPr id="9222" name="Espace réservé du pied de page 10"/>
          <p:cNvSpPr>
            <a:spLocks noGrp="1"/>
          </p:cNvSpPr>
          <p:nvPr>
            <p:ph type="ftr" sz="quarter" idx="11"/>
          </p:nvPr>
        </p:nvSpPr>
        <p:spPr bwMode="auto">
          <a:xfrm>
            <a:off x="-6350" y="6323013"/>
            <a:ext cx="9144000" cy="501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400" smtClean="0">
                <a:solidFill>
                  <a:schemeClr val="bg1"/>
                </a:solidFill>
                <a:latin typeface="Calibri" pitchFamily="34" charset="0"/>
              </a:rPr>
              <a:t>SCHAKO SUISSE SA                                                SYSTEMES DE BUS   </a:t>
            </a:r>
            <a:endParaRPr lang="fr-CH" sz="1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2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2681735-9599-4847-9F22-4B736D1F5FA2}" type="slidenum">
              <a:rPr lang="fr-CH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CH" smtClean="0">
              <a:solidFill>
                <a:schemeClr val="bg1"/>
              </a:solidFill>
            </a:endParaRPr>
          </a:p>
        </p:txBody>
      </p:sp>
      <p:sp>
        <p:nvSpPr>
          <p:cNvPr id="9225" name="ZoneTexte 14"/>
          <p:cNvSpPr txBox="1">
            <a:spLocks noChangeArrowheads="1"/>
          </p:cNvSpPr>
          <p:nvPr/>
        </p:nvSpPr>
        <p:spPr bwMode="auto">
          <a:xfrm>
            <a:off x="785813" y="2103527"/>
            <a:ext cx="7500937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CH" sz="2800" dirty="0">
                <a:latin typeface="Calibri" pitchFamily="34" charset="0"/>
              </a:rPr>
              <a:t>SCHAKO SUISSE SA</a:t>
            </a:r>
          </a:p>
          <a:p>
            <a:pPr algn="ctr" eaLnBrk="1" hangingPunct="1"/>
            <a:r>
              <a:rPr lang="fr-CH" sz="2000" dirty="0">
                <a:latin typeface="Calibri" pitchFamily="34" charset="0"/>
              </a:rPr>
              <a:t>Rue Jean-Prouvé 28</a:t>
            </a:r>
            <a:br>
              <a:rPr lang="fr-CH" sz="2000" dirty="0">
                <a:latin typeface="Calibri" pitchFamily="34" charset="0"/>
              </a:rPr>
            </a:br>
            <a:r>
              <a:rPr lang="fr-CH" sz="2000" dirty="0">
                <a:latin typeface="Calibri" pitchFamily="34" charset="0"/>
              </a:rPr>
              <a:t>1762 </a:t>
            </a:r>
            <a:r>
              <a:rPr lang="fr-CH" sz="2000" dirty="0" err="1">
                <a:latin typeface="Calibri" pitchFamily="34" charset="0"/>
              </a:rPr>
              <a:t>Givisiez</a:t>
            </a:r>
            <a:r>
              <a:rPr lang="fr-CH" sz="2000" dirty="0">
                <a:latin typeface="Calibri" pitchFamily="34" charset="0"/>
              </a:rPr>
              <a:t/>
            </a:r>
            <a:br>
              <a:rPr lang="fr-CH" sz="2000" dirty="0">
                <a:latin typeface="Calibri" pitchFamily="34" charset="0"/>
              </a:rPr>
            </a:br>
            <a:r>
              <a:rPr lang="fr-CH" sz="2000" dirty="0">
                <a:latin typeface="Calibri" pitchFamily="34" charset="0"/>
              </a:rPr>
              <a:t>Tel.      +41(0)26 460 88 00</a:t>
            </a:r>
            <a:br>
              <a:rPr lang="fr-CH" sz="2000" dirty="0">
                <a:latin typeface="Calibri" pitchFamily="34" charset="0"/>
              </a:rPr>
            </a:br>
            <a:r>
              <a:rPr lang="fr-CH" sz="2000" dirty="0">
                <a:latin typeface="Calibri" pitchFamily="34" charset="0"/>
              </a:rPr>
              <a:t>Fax.      +41(0)26 460 88 05</a:t>
            </a:r>
            <a:br>
              <a:rPr lang="fr-CH" sz="2000" dirty="0">
                <a:latin typeface="Calibri" pitchFamily="34" charset="0"/>
              </a:rPr>
            </a:br>
            <a:r>
              <a:rPr lang="fr-CH" sz="2000" dirty="0">
                <a:latin typeface="Calibri" pitchFamily="34" charset="0"/>
              </a:rPr>
              <a:t>E-mail: </a:t>
            </a:r>
            <a:r>
              <a:rPr lang="fr-CH" sz="2000" u="sng" dirty="0" smtClean="0">
                <a:latin typeface="Calibri" pitchFamily="34" charset="0"/>
              </a:rPr>
              <a:t>schako@schako.ch</a:t>
            </a:r>
            <a:endParaRPr lang="fr-CH" sz="2000" dirty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fr-CH" dirty="0">
              <a:latin typeface="Calibri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1698" y="260648"/>
            <a:ext cx="1410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000" b="1" i="1" dirty="0" smtClean="0">
                <a:solidFill>
                  <a:schemeClr val="bg1"/>
                </a:solidFill>
                <a:latin typeface="+mj-lt"/>
              </a:rPr>
              <a:t>Contact</a:t>
            </a:r>
            <a:endParaRPr lang="fr-CH" sz="30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959"/>
        </a:solidFill>
        <a:ln w="9525" algn="ctr">
          <a:noFill/>
          <a:miter lim="800000"/>
          <a:headEnd/>
          <a:tailEnd/>
        </a:ln>
        <a:effectLst/>
        <a:scene3d>
          <a:camera prst="orthographicFront"/>
          <a:lightRig rig="threePt" dir="t"/>
        </a:scene3d>
        <a:sp3d>
          <a:bevelT w="57150" h="31750"/>
        </a:sp3d>
      </a:spPr>
      <a:bodyPr/>
      <a:lstStyle>
        <a:defPPr fontAlgn="auto">
          <a:spcBef>
            <a:spcPts val="0"/>
          </a:spcBef>
          <a:spcAft>
            <a:spcPts val="0"/>
          </a:spcAft>
          <a:defRPr dirty="0">
            <a:latin typeface="+mn-lt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</TotalTime>
  <Words>312</Words>
  <Application>Microsoft Office PowerPoint</Application>
  <PresentationFormat>Affichage à l'écran (4:3)</PresentationFormat>
  <Paragraphs>79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sDataway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David Orlando</dc:creator>
  <cp:lastModifiedBy>Sylvain Girard</cp:lastModifiedBy>
  <cp:revision>158</cp:revision>
  <dcterms:created xsi:type="dcterms:W3CDTF">2009-11-02T08:28:48Z</dcterms:created>
  <dcterms:modified xsi:type="dcterms:W3CDTF">2012-09-10T06:28:52Z</dcterms:modified>
</cp:coreProperties>
</file>